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86" r:id="rId2"/>
    <p:sldId id="256" r:id="rId3"/>
    <p:sldId id="257" r:id="rId4"/>
    <p:sldId id="282" r:id="rId5"/>
    <p:sldId id="284" r:id="rId6"/>
    <p:sldId id="258" r:id="rId7"/>
    <p:sldId id="259" r:id="rId8"/>
    <p:sldId id="262" r:id="rId9"/>
    <p:sldId id="287" r:id="rId10"/>
    <p:sldId id="264" r:id="rId11"/>
    <p:sldId id="281" r:id="rId12"/>
    <p:sldId id="260" r:id="rId13"/>
    <p:sldId id="280" r:id="rId14"/>
    <p:sldId id="270" r:id="rId15"/>
    <p:sldId id="271" r:id="rId16"/>
    <p:sldId id="272" r:id="rId17"/>
    <p:sldId id="274" r:id="rId18"/>
    <p:sldId id="275" r:id="rId19"/>
    <p:sldId id="265" r:id="rId20"/>
    <p:sldId id="266" r:id="rId21"/>
    <p:sldId id="267" r:id="rId22"/>
    <p:sldId id="268" r:id="rId23"/>
    <p:sldId id="292" r:id="rId24"/>
    <p:sldId id="288" r:id="rId25"/>
    <p:sldId id="289" r:id="rId26"/>
    <p:sldId id="290" r:id="rId27"/>
    <p:sldId id="273" r:id="rId28"/>
    <p:sldId id="276" r:id="rId29"/>
    <p:sldId id="277" r:id="rId30"/>
    <p:sldId id="278" r:id="rId31"/>
    <p:sldId id="285" r:id="rId32"/>
  </p:sldIdLst>
  <p:sldSz cx="10080625" cy="6300788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4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63E01A-CCD9-5669-7F2B-2EFBF8E0CE7A}" name="Angelina Sowa" initials="AS" userId="Angelina Sowa" providerId="None"/>
  <p188:author id="{81192959-DE69-A906-0E5B-D3E9A8ECC254}" name="Gregor Herzfeld" initials="GH" userId="S::heg31432@ads.uni-regensburg.de::a331b272-176f-4cff-85c4-aa1ec8c58a9f" providerId="AD"/>
  <p188:author id="{7F2B8887-AF37-5090-17A8-A46F833ECB2D}" name="Katelijne Schiltz" initials="KS" userId="S::sck08634@ads.uni-regensburg.de::44889156-ed6f-4481-9c6f-c78e54464a9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BE" initials="R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94703"/>
  </p:normalViewPr>
  <p:slideViewPr>
    <p:cSldViewPr>
      <p:cViewPr varScale="1">
        <p:scale>
          <a:sx n="92" d="100"/>
          <a:sy n="92" d="100"/>
        </p:scale>
        <p:origin x="184" y="544"/>
      </p:cViewPr>
      <p:guideLst>
        <p:guide orient="horz" pos="1984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A6194-EBF9-B340-B368-FF06F14BB9F9}" type="datetimeFigureOut">
              <a:rPr lang="de-DE" smtClean="0"/>
              <a:t>19.03.26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93763" y="1336675"/>
            <a:ext cx="57721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1514A-95B3-CC41-98D8-6B6E9A2C46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515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514A-95B3-CC41-98D8-6B6E9A2C46B1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54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2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474200"/>
            <a:ext cx="9071640" cy="1742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2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474200"/>
            <a:ext cx="4426560" cy="1742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1960" y="1474200"/>
            <a:ext cx="4426560" cy="1742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1960" y="3382560"/>
            <a:ext cx="4426560" cy="1742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560" cy="1742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2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474200"/>
            <a:ext cx="4426560" cy="1742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151960" y="1474200"/>
            <a:ext cx="4426560" cy="1742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7" name="Grafik 36"/>
          <p:cNvPicPr/>
          <p:nvPr/>
        </p:nvPicPr>
        <p:blipFill>
          <a:blip r:embed="rId2"/>
          <a:stretch>
            <a:fillRect/>
          </a:stretch>
        </p:blipFill>
        <p:spPr>
          <a:xfrm>
            <a:off x="6273000" y="3382200"/>
            <a:ext cx="2184480" cy="1742760"/>
          </a:xfrm>
          <a:prstGeom prst="rect">
            <a:avLst/>
          </a:prstGeom>
        </p:spPr>
      </p:pic>
      <p:pic>
        <p:nvPicPr>
          <p:cNvPr id="38" name="Grafik 37"/>
          <p:cNvPicPr/>
          <p:nvPr/>
        </p:nvPicPr>
        <p:blipFill>
          <a:blip r:embed="rId2"/>
          <a:stretch>
            <a:fillRect/>
          </a:stretch>
        </p:blipFill>
        <p:spPr>
          <a:xfrm>
            <a:off x="1625040" y="3382200"/>
            <a:ext cx="2184480" cy="17427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482343" y="1518315"/>
            <a:ext cx="7924491" cy="640288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482343" y="2354045"/>
            <a:ext cx="7924491" cy="36404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Textmasterformate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266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2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474200"/>
            <a:ext cx="9071640" cy="36543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2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474200"/>
            <a:ext cx="9071640" cy="3654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2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474200"/>
            <a:ext cx="4426560" cy="3654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1960" y="1474200"/>
            <a:ext cx="4426560" cy="3654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2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7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2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474200"/>
            <a:ext cx="4426560" cy="1742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560" cy="1742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1960" y="1474200"/>
            <a:ext cx="4426560" cy="3654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2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474200"/>
            <a:ext cx="4426560" cy="3654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1960" y="1474200"/>
            <a:ext cx="4426560" cy="1742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1960" y="3382560"/>
            <a:ext cx="4426560" cy="1742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2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474200"/>
            <a:ext cx="4426560" cy="1742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1960" y="1474200"/>
            <a:ext cx="4426560" cy="1742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0920" cy="1742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9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de-DE"/>
              <a:t>Klicken Sie, um das Format des Titeltextes zu bearbeiten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474200"/>
            <a:ext cx="9071640" cy="365400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de-DE"/>
              <a:t>Klicken Sie, um die Formate des Gliederungstextes zu bearbeiten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de-DE"/>
              <a:t>Zweite Gliederungsebene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de-DE"/>
              <a:t>Dritte Gliederungsebene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de-DE"/>
              <a:t>Vierte Gliederungsebene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de-DE"/>
              <a:t>Fünfte Gliederungsebene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de-DE"/>
              <a:t>Sechste Gliederungsebene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de-DE"/>
              <a:t>Siebente Gliederungsebene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739120"/>
            <a:ext cx="2348280" cy="43452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de-DE" sz="1400"/>
              <a:t>&lt;Datum/Uhrzeit&gt;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739120"/>
            <a:ext cx="3195000" cy="434520"/>
          </a:xfrm>
          <a:prstGeom prst="rect">
            <a:avLst/>
          </a:prstGeom>
        </p:spPr>
        <p:txBody>
          <a:bodyPr wrap="none" lIns="0" tIns="0" rIns="0" bIns="0"/>
          <a:lstStyle/>
          <a:p>
            <a:pPr algn="ctr"/>
            <a:r>
              <a:rPr lang="de-DE" sz="1400"/>
              <a:t>&lt;Fußzeile&gt;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739120"/>
            <a:ext cx="2348280" cy="43452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fld id="{03309789-CE54-4B1F-8447-5FAD72ED200E}" type="slidenum">
              <a:rPr lang="de-DE" sz="1400"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uni-regensburg.de/philosophie-kunst-geschichte-gesellschaft/musikwissenschaft/studium/studiengaenge/m-a-ab-sose-2020/index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https://www.uni-regensburg.de/philosophie-kunst-geschichte-gesellschaft/musikwissenschaft/semesterkalender/index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regensburg.de/philosophie-kunst-geschichte-gesellschaft/musikwissenschaft/kooperationen/index.html" TargetMode="External"/><Relationship Id="rId2" Type="http://schemas.openxmlformats.org/officeDocument/2006/relationships/hyperlink" Target="https://www.uni-regensburg.de/philosophie-kunst-geschichte-gesellschaft/musikwissenschaft/forschung/tagungen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upiter 1 (Ausschnitt)">
            <a:hlinkClick r:id="" action="ppaction://media"/>
            <a:extLst>
              <a:ext uri="{FF2B5EF4-FFF2-40B4-BE49-F238E27FC236}">
                <a16:creationId xmlns:a16="http://schemas.microsoft.com/office/drawing/2014/main" id="{4F76B7B2-68D6-4C3D-86A6-412406997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7362" y="2502322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">
        <p:fade/>
      </p:transition>
    </mc:Choice>
    <mc:Fallback xmlns="">
      <p:transition spd="med" advTm="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85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Wer sind wir?</a:t>
            </a:r>
            <a:endParaRPr dirty="0"/>
          </a:p>
        </p:txBody>
      </p:sp>
      <p:sp>
        <p:nvSpPr>
          <p:cNvPr id="86" name="TextShape 3"/>
          <p:cNvSpPr txBox="1"/>
          <p:nvPr/>
        </p:nvSpPr>
        <p:spPr>
          <a:xfrm>
            <a:off x="468000" y="2052000"/>
            <a:ext cx="4176000" cy="3744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Dr. Maryam </a:t>
            </a:r>
            <a:r>
              <a:rPr lang="de-DE" sz="2000" dirty="0" err="1">
                <a:solidFill>
                  <a:srgbClr val="000000"/>
                </a:solidFill>
                <a:latin typeface="Frutiger Next LT W1G"/>
              </a:rPr>
              <a:t>Haiawi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 als Wissenschaftliche Mitarbeiterin und Angelina </a:t>
            </a:r>
            <a:r>
              <a:rPr lang="de-DE" sz="2000" dirty="0" err="1">
                <a:solidFill>
                  <a:srgbClr val="000000"/>
                </a:solidFill>
                <a:latin typeface="Frutiger Next LT W1G"/>
              </a:rPr>
              <a:t>Sowa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, M.A. als Wissenschaftliche Assistentin bieten weitere Lehrveranstaltungen im Rahmen des Studienganges an.</a:t>
            </a:r>
            <a:endParaRPr dirty="0"/>
          </a:p>
          <a:p>
            <a:pPr>
              <a:lnSpc>
                <a:spcPct val="120000"/>
              </a:lnSpc>
            </a:pPr>
            <a:endParaRPr dirty="0"/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Die Brücke zur Musikpraxis wird
u.</a:t>
            </a:r>
            <a:r>
              <a:rPr lang="de-DE" sz="1000" dirty="0">
                <a:solidFill>
                  <a:srgbClr val="000000"/>
                </a:solidFill>
                <a:latin typeface="Frutiger Next LT W1G"/>
              </a:rPr>
              <a:t> 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a. im Chor und im Orchester der Universität geschlagen.</a:t>
            </a:r>
            <a:endParaRPr dirty="0"/>
          </a:p>
        </p:txBody>
      </p:sp>
      <p:sp>
        <p:nvSpPr>
          <p:cNvPr id="88" name="CustomShape 4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1584" r="14024" b="2041"/>
          <a:stretch/>
        </p:blipFill>
        <p:spPr>
          <a:xfrm rot="5400000">
            <a:off x="4679919" y="900083"/>
            <a:ext cx="5760786" cy="5040625"/>
          </a:xfrm>
          <a:prstGeom prst="rect">
            <a:avLst/>
          </a:prstGeom>
        </p:spPr>
      </p:pic>
    </p:spTree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stomShape 3">
            <a:extLst>
              <a:ext uri="{FF2B5EF4-FFF2-40B4-BE49-F238E27FC236}">
                <a16:creationId xmlns:a16="http://schemas.microsoft.com/office/drawing/2014/main" id="{961BDE5B-9F9D-4937-8267-F169D2AAB7D1}"/>
              </a:ext>
            </a:extLst>
          </p:cNvPr>
          <p:cNvSpPr/>
          <p:nvPr/>
        </p:nvSpPr>
        <p:spPr>
          <a:xfrm>
            <a:off x="8057471" y="2700240"/>
            <a:ext cx="2037294" cy="1785854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7" name="CustomShape 1">
            <a:extLst>
              <a:ext uri="{FF2B5EF4-FFF2-40B4-BE49-F238E27FC236}">
                <a16:creationId xmlns:a16="http://schemas.microsoft.com/office/drawing/2014/main" id="{E154ADBC-07C7-4256-B071-FCAFCED6CDCE}"/>
              </a:ext>
            </a:extLst>
          </p:cNvPr>
          <p:cNvSpPr/>
          <p:nvPr/>
        </p:nvSpPr>
        <p:spPr>
          <a:xfrm>
            <a:off x="5035995" y="4486094"/>
            <a:ext cx="2149434" cy="1814694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7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8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9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Musikpraxis</a:t>
            </a:r>
            <a:endParaRPr dirty="0"/>
          </a:p>
        </p:txBody>
      </p:sp>
      <p:sp>
        <p:nvSpPr>
          <p:cNvPr id="11" name="TextShape 4"/>
          <p:cNvSpPr txBox="1"/>
          <p:nvPr/>
        </p:nvSpPr>
        <p:spPr>
          <a:xfrm>
            <a:off x="468000" y="1494210"/>
            <a:ext cx="4176000" cy="3744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Die Universität Regensburg bietet ihren Studierenden verschiedenste Möglichkeiten zum gemeinsamen Musizieren. Studierende der Musikwissenschaft können so während ihres Studiums nicht nur der Musikpraxis treu bleiben, sondern auch ihre Repertoirekenntnisse erweitern – zum Beispiel im Symphonieorchester, dem Uni Jazz Orchester oder dem Universitätschor.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F1F848B-536E-47FF-9E4D-7124CE0E2A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2" b="5222"/>
          <a:stretch/>
        </p:blipFill>
        <p:spPr>
          <a:xfrm>
            <a:off x="5032596" y="2700240"/>
            <a:ext cx="3024874" cy="17858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566C5AF-1316-448A-B75C-6A32503D9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9" b="10582"/>
          <a:stretch/>
        </p:blipFill>
        <p:spPr>
          <a:xfrm>
            <a:off x="5035995" y="540000"/>
            <a:ext cx="5040606" cy="216024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934A922-AEB0-4857-BBC0-4BEE7BD0D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429" y="4486094"/>
            <a:ext cx="2891172" cy="181469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9BD8B7A-B63D-420A-9091-A6A71E358DF0}"/>
              </a:ext>
            </a:extLst>
          </p:cNvPr>
          <p:cNvSpPr txBox="1"/>
          <p:nvPr/>
        </p:nvSpPr>
        <p:spPr>
          <a:xfrm>
            <a:off x="8075067" y="2700240"/>
            <a:ext cx="20778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latin typeface="Frutiger Next LT W1G" panose="020B0503040204020203" pitchFamily="34" charset="0"/>
              </a:rPr>
              <a:t>Symphonieorchester der Universität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065B5E7-AB35-4B3B-8D10-D7A20633A863}"/>
              </a:ext>
            </a:extLst>
          </p:cNvPr>
          <p:cNvSpPr txBox="1"/>
          <p:nvPr/>
        </p:nvSpPr>
        <p:spPr>
          <a:xfrm>
            <a:off x="5032595" y="4486094"/>
            <a:ext cx="1162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latin typeface="Frutiger Next LT W1G" panose="020B0503040204020203" pitchFamily="34" charset="0"/>
              </a:rPr>
              <a:t>Uni Jazz Orchester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CFC58FC-BD48-47A1-93E5-893E9C15E00B}"/>
              </a:ext>
            </a:extLst>
          </p:cNvPr>
          <p:cNvSpPr txBox="1"/>
          <p:nvPr/>
        </p:nvSpPr>
        <p:spPr>
          <a:xfrm>
            <a:off x="9118623" y="4270650"/>
            <a:ext cx="1034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latin typeface="Frutiger Next LT W1G" panose="020B0503040204020203" pitchFamily="34" charset="0"/>
              </a:rPr>
              <a:t>Universitätschor</a:t>
            </a:r>
          </a:p>
        </p:txBody>
      </p:sp>
    </p:spTree>
    <p:extLst>
      <p:ext uri="{BB962C8B-B14F-4D97-AF65-F5344CB8AC3E}">
        <p14:creationId xmlns:p14="http://schemas.microsoft.com/office/powerpoint/2010/main" val="884427920"/>
      </p:ext>
    </p:extLst>
  </p:cSld>
  <p:clrMapOvr>
    <a:masterClrMapping/>
  </p:clrMapOvr>
  <p:transition spd="med" advTm="1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65" name="TextShape 2"/>
          <p:cNvSpPr txBox="1"/>
          <p:nvPr/>
        </p:nvSpPr>
        <p:spPr>
          <a:xfrm>
            <a:off x="458504" y="77413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Der Master Historische Musikwissenschaft
in Regensburg</a:t>
            </a:r>
            <a:endParaRPr dirty="0"/>
          </a:p>
        </p:txBody>
      </p:sp>
      <p:sp>
        <p:nvSpPr>
          <p:cNvPr id="66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67" name="TextShape 4"/>
          <p:cNvSpPr txBox="1"/>
          <p:nvPr/>
        </p:nvSpPr>
        <p:spPr>
          <a:xfrm>
            <a:off x="458504" y="2070274"/>
            <a:ext cx="4176000" cy="3744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An der Universität Regensburg kann
der B.A.-Studiengang Musikwissenschaft
mit dem Master </a:t>
            </a:r>
            <a:r>
              <a:rPr lang="de-DE" sz="2000" dirty="0" err="1">
                <a:solidFill>
                  <a:srgbClr val="000000"/>
                </a:solidFill>
                <a:latin typeface="Frutiger Next LT W1G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 Arts (M.</a:t>
            </a:r>
            <a:r>
              <a:rPr lang="de-DE" sz="1000" dirty="0">
                <a:solidFill>
                  <a:srgbClr val="000000"/>
                </a:solidFill>
                <a:latin typeface="Frutiger Next LT W1G"/>
              </a:rPr>
              <a:t> 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A.)
weitergeführt werden.</a:t>
            </a:r>
            <a:endParaRPr dirty="0"/>
          </a:p>
          <a:p>
            <a:pPr>
              <a:lnSpc>
                <a:spcPct val="120000"/>
              </a:lnSpc>
            </a:pPr>
            <a:endParaRPr dirty="0"/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Voraussetzung ist eine gute B.A.-Note. Alle Informationen (Bewerbungsverfahren, Modulhandbuch usw.) finden Sie </a:t>
            </a:r>
            <a:r>
              <a:rPr lang="de-DE" sz="2000" dirty="0">
                <a:solidFill>
                  <a:srgbClr val="000000"/>
                </a:solidFill>
                <a:latin typeface="Frutiger Next LT W1G"/>
                <a:hlinkClick r:id="rId2"/>
              </a:rPr>
              <a:t>hier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.</a:t>
            </a:r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8" r="30734" b="7284"/>
          <a:stretch/>
        </p:blipFill>
        <p:spPr>
          <a:xfrm>
            <a:off x="5093008" y="540000"/>
            <a:ext cx="5040625" cy="5760788"/>
          </a:xfrm>
          <a:prstGeom prst="rect">
            <a:avLst/>
          </a:prstGeom>
        </p:spPr>
      </p:pic>
    </p:spTree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70" name="TextShape 2"/>
          <p:cNvSpPr txBox="1"/>
          <p:nvPr/>
        </p:nvSpPr>
        <p:spPr>
          <a:xfrm>
            <a:off x="481200" y="585137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Der Master Historische Musikwissenschaft
in Regensburg</a:t>
            </a:r>
            <a:endParaRPr lang="de-DE" sz="2400" dirty="0"/>
          </a:p>
        </p:txBody>
      </p:sp>
      <p:sp>
        <p:nvSpPr>
          <p:cNvPr id="71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72" name="TextShape 4"/>
          <p:cNvSpPr txBox="1"/>
          <p:nvPr/>
        </p:nvSpPr>
        <p:spPr>
          <a:xfrm>
            <a:off x="481200" y="1797305"/>
            <a:ext cx="4558800" cy="3978714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Im Mittelpunkt steht die Historische Musikwissenschaft mit Konzentration auf die „westliche“ Musikgeschichte: vom Mittelalter bis in die Gegenwart, von „Klassik“ bis zu Jazz und Popularmusik.</a:t>
            </a:r>
            <a:endParaRPr sz="2000" dirty="0"/>
          </a:p>
          <a:p>
            <a:pPr>
              <a:lnSpc>
                <a:spcPct val="120000"/>
              </a:lnSpc>
            </a:pPr>
            <a:endParaRPr sz="2000" dirty="0"/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Die angebotenen Lehrveranstaltungen bedienen verschiedene Themenbereiche, die einander so ergänzen, dass ein breites Spektrum der europäischen und amerikanischen Musikgeschichte abgedeckt wird.</a:t>
            </a:r>
            <a:endParaRPr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419D946-14F9-1BBE-57BF-200E3BEB54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9" t="1250" b="19119"/>
          <a:stretch>
            <a:fillRect/>
          </a:stretch>
        </p:blipFill>
        <p:spPr>
          <a:xfrm>
            <a:off x="5040000" y="540000"/>
            <a:ext cx="5040000" cy="577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23834"/>
      </p:ext>
    </p:extLst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115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Das Studium</a:t>
            </a:r>
            <a:endParaRPr dirty="0"/>
          </a:p>
        </p:txBody>
      </p:sp>
      <p:sp>
        <p:nvSpPr>
          <p:cNvPr id="116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17" name="TextShape 4"/>
          <p:cNvSpPr txBox="1"/>
          <p:nvPr/>
        </p:nvSpPr>
        <p:spPr>
          <a:xfrm>
            <a:off x="468000" y="1800000"/>
            <a:ext cx="4176000" cy="3744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Für den Master Historische Musikwissenschaft sollte man Interesse an vertieften Fragen und wissenschaftlichem Arbeiten mitbringen. </a:t>
            </a:r>
          </a:p>
          <a:p>
            <a:pPr>
              <a:lnSpc>
                <a:spcPct val="120000"/>
              </a:lnSpc>
            </a:pPr>
            <a:endParaRPr lang="de-DE" sz="2000" dirty="0">
              <a:solidFill>
                <a:srgbClr val="000000"/>
              </a:solidFill>
              <a:latin typeface="Frutiger Next LT W1G"/>
            </a:endParaRPr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Das Ziel ist es, ein eigenständiges Forschungsprofil zu entwickeln. </a:t>
            </a:r>
            <a:endParaRPr dirty="0"/>
          </a:p>
        </p:txBody>
      </p:sp>
      <p:pic>
        <p:nvPicPr>
          <p:cNvPr id="118" name="Grafik 117"/>
          <p:cNvPicPr/>
          <p:nvPr/>
        </p:nvPicPr>
        <p:blipFill>
          <a:blip r:embed="rId2"/>
          <a:stretch>
            <a:fillRect/>
          </a:stretch>
        </p:blipFill>
        <p:spPr>
          <a:xfrm>
            <a:off x="5040000" y="540000"/>
            <a:ext cx="5082120" cy="5796000"/>
          </a:xfrm>
          <a:prstGeom prst="rect">
            <a:avLst/>
          </a:prstGeom>
        </p:spPr>
      </p:pic>
    </p:spTree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120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>
                <a:solidFill>
                  <a:srgbClr val="000000"/>
                </a:solidFill>
                <a:latin typeface="Frutiger Next LT W1G"/>
              </a:rPr>
              <a:t>Das Studium</a:t>
            </a:r>
            <a:endParaRPr/>
          </a:p>
        </p:txBody>
      </p:sp>
      <p:sp>
        <p:nvSpPr>
          <p:cNvPr id="121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22" name="TextShape 4"/>
          <p:cNvSpPr txBox="1"/>
          <p:nvPr/>
        </p:nvSpPr>
        <p:spPr>
          <a:xfrm>
            <a:off x="468000" y="1800000"/>
            <a:ext cx="8449200" cy="1785054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latin typeface="Frutiger Next LT W1G" panose="020B0503040204020203" pitchFamily="34" charset="0"/>
              </a:rPr>
              <a:t>Aufbauend auf die im Bachelorstudium vermittelten Grundkenntnisse werden über forschungsorientierte Hauptseminare, vertiefende Spezialvorlesungen sowie Praktika und eigenständige Projektarbeiten neue Wissensakzente gesetzt und eine wissenschaftlich-berufsrelevante Praxis eingeübt.</a:t>
            </a:r>
            <a:endParaRPr sz="2000" dirty="0">
              <a:latin typeface="Frutiger Next LT W1G" panose="020B050304020402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5C51F9-19C1-5FC2-ADB3-F639DCF074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2" b="60647"/>
          <a:stretch/>
        </p:blipFill>
        <p:spPr>
          <a:xfrm>
            <a:off x="0" y="4368800"/>
            <a:ext cx="10080000" cy="1931988"/>
          </a:xfrm>
          <a:prstGeom prst="rect">
            <a:avLst/>
          </a:prstGeom>
        </p:spPr>
      </p:pic>
    </p:spTree>
  </p:cSld>
  <p:clrMapOvr>
    <a:masterClrMapping/>
  </p:clrMapOvr>
  <p:transition spd="med" advTm="13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125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Das Studium</a:t>
            </a:r>
            <a:endParaRPr dirty="0"/>
          </a:p>
        </p:txBody>
      </p:sp>
      <p:sp>
        <p:nvSpPr>
          <p:cNvPr id="126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27" name="TextShape 4"/>
          <p:cNvSpPr txBox="1"/>
          <p:nvPr/>
        </p:nvSpPr>
        <p:spPr>
          <a:xfrm>
            <a:off x="468000" y="1800000"/>
            <a:ext cx="8820000" cy="1800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In den Modulen liegt der Fokus auf Quellen und Editionen, Gattungen und Institutionen sowie auf Historiographie und Analyse.</a:t>
            </a:r>
          </a:p>
          <a:p>
            <a:pPr>
              <a:lnSpc>
                <a:spcPct val="120000"/>
              </a:lnSpc>
            </a:pPr>
            <a:endParaRPr lang="de-DE" sz="2000" dirty="0">
              <a:solidFill>
                <a:srgbClr val="000000"/>
              </a:solidFill>
              <a:latin typeface="Frutiger Next LT W1G"/>
            </a:endParaRPr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In einem interdisziplinären Modul haben die Studierenden die Möglichkeit, eine Fremdsprache zu lernen und Kurse aus benachbarten Fächern zu besuchen, sodass man sich mit anderen Methoden und Diskursen vertraut machen kann.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2" b="60647"/>
          <a:stretch/>
        </p:blipFill>
        <p:spPr>
          <a:xfrm>
            <a:off x="0" y="4368800"/>
            <a:ext cx="10080000" cy="1931988"/>
          </a:xfrm>
          <a:prstGeom prst="rect">
            <a:avLst/>
          </a:prstGeom>
        </p:spPr>
      </p:pic>
    </p:spTree>
  </p:cSld>
  <p:clrMapOvr>
    <a:masterClrMapping/>
  </p:clrMapOvr>
  <p:transition spd="med" advTm="13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136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Das Studium</a:t>
            </a:r>
            <a:endParaRPr dirty="0"/>
          </a:p>
        </p:txBody>
      </p:sp>
      <p:sp>
        <p:nvSpPr>
          <p:cNvPr id="137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38" name="TextShape 4"/>
          <p:cNvSpPr txBox="1"/>
          <p:nvPr/>
        </p:nvSpPr>
        <p:spPr>
          <a:xfrm>
            <a:off x="468000" y="1537327"/>
            <a:ext cx="4176000" cy="3744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Zudem wird das Programm der Vorlesungen und Seminare durch den Besuch des institutseigenen Forschungskolloquiums ergänzt, das angesehene </a:t>
            </a:r>
            <a:r>
              <a:rPr lang="de-DE" sz="2000" dirty="0" err="1">
                <a:solidFill>
                  <a:srgbClr val="000000"/>
                </a:solidFill>
                <a:latin typeface="Frutiger Next LT W1G"/>
              </a:rPr>
              <a:t>Musikwissen-schaftler:innen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 zu Gastvorträgen empfängt und mit der Reihe „Berufsperspektiven“ einen Bogen zur Berufspraxis schlägt.</a:t>
            </a:r>
          </a:p>
          <a:p>
            <a:pPr>
              <a:lnSpc>
                <a:spcPct val="120000"/>
              </a:lnSpc>
            </a:pPr>
            <a:endParaRPr lang="de-DE" sz="2000" dirty="0">
              <a:solidFill>
                <a:srgbClr val="000000"/>
              </a:solidFill>
              <a:latin typeface="Frutiger Next LT W1G"/>
            </a:endParaRPr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Einen Überblick über alle Veranstaltungen finden Sie </a:t>
            </a:r>
            <a:r>
              <a:rPr lang="de-DE" sz="2000" dirty="0">
                <a:solidFill>
                  <a:srgbClr val="000000"/>
                </a:solidFill>
                <a:latin typeface="Frutiger Next LT W1G"/>
                <a:hlinkClick r:id="rId2"/>
              </a:rPr>
              <a:t>hier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.</a:t>
            </a:r>
            <a:endParaRPr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79FB44B-074C-3269-97F4-4239EEA30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024" y="529327"/>
            <a:ext cx="4059829" cy="5760000"/>
          </a:xfrm>
          <a:prstGeom prst="rect">
            <a:avLst/>
          </a:prstGeom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140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>
                <a:solidFill>
                  <a:srgbClr val="000000"/>
                </a:solidFill>
                <a:latin typeface="Frutiger Next LT W1G"/>
              </a:rPr>
              <a:t>Das Studium</a:t>
            </a:r>
            <a:endParaRPr/>
          </a:p>
        </p:txBody>
      </p:sp>
      <p:sp>
        <p:nvSpPr>
          <p:cNvPr id="141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42" name="TextShape 4"/>
          <p:cNvSpPr txBox="1"/>
          <p:nvPr/>
        </p:nvSpPr>
        <p:spPr>
          <a:xfrm>
            <a:off x="468000" y="1800000"/>
            <a:ext cx="4176000" cy="3744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Es finden auch Exkursionen ins In- und Ausland statt, bisher z. B. in die Schweiz, nach Flandern, England, Weimar, Venedig, Wien oder Rom.</a:t>
            </a:r>
            <a:endParaRPr dirty="0"/>
          </a:p>
          <a:p>
            <a:pPr>
              <a:lnSpc>
                <a:spcPct val="120000"/>
              </a:lnSpc>
            </a:pPr>
            <a:endParaRPr dirty="0"/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Konzert-, Theater-, Museums- und Konferenzbesuche runden das Programm außerhalb der Lehrveranstaltungen ab.</a:t>
            </a:r>
            <a:endParaRPr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AFA9CA-A14B-B695-EB78-2976E4A18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6"/>
          <a:stretch>
            <a:fillRect/>
          </a:stretch>
        </p:blipFill>
        <p:spPr>
          <a:xfrm>
            <a:off x="5436626" y="540000"/>
            <a:ext cx="4079999" cy="2794500"/>
          </a:xfrm>
          <a:prstGeom prst="rect">
            <a:avLst/>
          </a:prstGeom>
        </p:spPr>
      </p:pic>
      <p:pic>
        <p:nvPicPr>
          <p:cNvPr id="3" name="Grafik 2" descr="Ein Bild, das Kleidung, Schuhwerk, Im Haus, Buch enthält.&#10;&#10;KI-generierte Inhalte können fehlerhaft sein.">
            <a:extLst>
              <a:ext uri="{FF2B5EF4-FFF2-40B4-BE49-F238E27FC236}">
                <a16:creationId xmlns:a16="http://schemas.microsoft.com/office/drawing/2014/main" id="{1A56AFF9-B74D-FF46-189A-D236CEE0A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6" r="8454"/>
          <a:stretch>
            <a:fillRect/>
          </a:stretch>
        </p:blipFill>
        <p:spPr>
          <a:xfrm>
            <a:off x="5436625" y="3334500"/>
            <a:ext cx="4079999" cy="2966288"/>
          </a:xfrm>
          <a:prstGeom prst="rect">
            <a:avLst/>
          </a:prstGeom>
        </p:spPr>
      </p:pic>
    </p:spTree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90" name="TextShape 2"/>
          <p:cNvSpPr txBox="1"/>
          <p:nvPr/>
        </p:nvSpPr>
        <p:spPr>
          <a:xfrm>
            <a:off x="468000" y="936000"/>
            <a:ext cx="7524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Die Universitätsbibliothek</a:t>
            </a:r>
            <a:endParaRPr dirty="0"/>
          </a:p>
        </p:txBody>
      </p:sp>
      <p:sp>
        <p:nvSpPr>
          <p:cNvPr id="91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92" name="TextShape 4"/>
          <p:cNvSpPr txBox="1"/>
          <p:nvPr/>
        </p:nvSpPr>
        <p:spPr>
          <a:xfrm>
            <a:off x="468000" y="1620001"/>
            <a:ext cx="8449200" cy="1026338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Den Studierenden des Instituts für Musikwissenschaft steht eine umfangreiche Bibliothek zur Verfügung, die neben einer großen Anzahl von musiktheoretischen Werken auch über zahlreiche Notenausgaben verfügt.</a:t>
            </a:r>
          </a:p>
          <a:p>
            <a:pPr>
              <a:lnSpc>
                <a:spcPct val="120000"/>
              </a:lnSpc>
            </a:pPr>
            <a:endParaRPr lang="de-DE" sz="2000" dirty="0">
              <a:solidFill>
                <a:srgbClr val="000000"/>
              </a:solidFill>
              <a:latin typeface="Frutiger Next LT W1G"/>
            </a:endParaRPr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Darüber hinaus arbeitet das Institut mit der Bischöflichen Zentralbibliothek, der Thurn und Taxis Hofbibliothek und der Staatlichen Bibliothek zusammen.</a:t>
            </a:r>
            <a:endParaRPr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7" r="1498" b="51549"/>
          <a:stretch/>
        </p:blipFill>
        <p:spPr>
          <a:xfrm>
            <a:off x="0" y="4950594"/>
            <a:ext cx="10080625" cy="1350194"/>
          </a:xfrm>
          <a:prstGeom prst="rect">
            <a:avLst/>
          </a:prstGeom>
        </p:spPr>
      </p:pic>
    </p:spTree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000" cy="4327200"/>
          </a:xfrm>
          <a:prstGeom prst="rect">
            <a:avLst/>
          </a:prstGeom>
        </p:spPr>
      </p:pic>
      <p:pic>
        <p:nvPicPr>
          <p:cNvPr id="40" name="Picture 25"/>
          <p:cNvPicPr/>
          <p:nvPr/>
        </p:nvPicPr>
        <p:blipFill>
          <a:blip r:embed="rId3"/>
          <a:stretch>
            <a:fillRect/>
          </a:stretch>
        </p:blipFill>
        <p:spPr>
          <a:xfrm>
            <a:off x="324000" y="4428000"/>
            <a:ext cx="4204800" cy="1800000"/>
          </a:xfrm>
          <a:prstGeom prst="rect">
            <a:avLst/>
          </a:prstGeom>
        </p:spPr>
      </p:pic>
      <p:sp>
        <p:nvSpPr>
          <p:cNvPr id="41" name="CustomShape 1"/>
          <p:cNvSpPr/>
          <p:nvPr/>
        </p:nvSpPr>
        <p:spPr>
          <a:xfrm>
            <a:off x="3780000" y="4327560"/>
            <a:ext cx="6300000" cy="90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42" name="CustomShape 2"/>
          <p:cNvSpPr/>
          <p:nvPr/>
        </p:nvSpPr>
        <p:spPr>
          <a:xfrm>
            <a:off x="3708000" y="3708000"/>
            <a:ext cx="6084000" cy="59220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400" b="1">
                <a:solidFill>
                  <a:srgbClr val="000000"/>
                </a:solidFill>
                <a:latin typeface="Frutiger Next LT W1G"/>
              </a:rPr>
              <a:t>FAKULTÄT FÜR PHILOSOPHIE, KUNST-, GESCHICHTS-</a:t>
            </a:r>
            <a:endParaRPr/>
          </a:p>
          <a:p>
            <a:pPr>
              <a:lnSpc>
                <a:spcPct val="100000"/>
              </a:lnSpc>
            </a:pPr>
            <a:r>
              <a:rPr lang="de-DE" sz="1400" b="1">
                <a:solidFill>
                  <a:srgbClr val="000000"/>
                </a:solidFill>
                <a:latin typeface="Frutiger Next LT W1G"/>
              </a:rPr>
              <a:t>UND GESELLSCHAFTSWISSENSCHAFTEN</a:t>
            </a:r>
            <a:endParaRPr/>
          </a:p>
        </p:txBody>
      </p:sp>
      <p:sp>
        <p:nvSpPr>
          <p:cNvPr id="43" name="TextShape 3"/>
          <p:cNvSpPr txBox="1"/>
          <p:nvPr/>
        </p:nvSpPr>
        <p:spPr>
          <a:xfrm>
            <a:off x="3708000" y="2160000"/>
            <a:ext cx="5760000" cy="1008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800" b="1" dirty="0">
                <a:solidFill>
                  <a:srgbClr val="000000"/>
                </a:solidFill>
                <a:latin typeface="Frutiger Next LT W1G"/>
              </a:rPr>
              <a:t>Der Masterstudiengang</a:t>
            </a:r>
          </a:p>
          <a:p>
            <a:pPr>
              <a:lnSpc>
                <a:spcPct val="100000"/>
              </a:lnSpc>
            </a:pPr>
            <a:r>
              <a:rPr lang="de-DE" sz="2800" b="1" dirty="0">
                <a:solidFill>
                  <a:srgbClr val="000000"/>
                </a:solidFill>
                <a:latin typeface="Frutiger Next LT W1G"/>
              </a:rPr>
              <a:t>Historische Musikwissenschaft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150">
        <p:fade/>
      </p:transition>
    </mc:Choice>
    <mc:Fallback xmlns="">
      <p:transition advTm="315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95" name="TextShape 2"/>
          <p:cNvSpPr txBox="1"/>
          <p:nvPr/>
        </p:nvSpPr>
        <p:spPr>
          <a:xfrm>
            <a:off x="468000" y="936000"/>
            <a:ext cx="7884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Das „Tonstudio“</a:t>
            </a:r>
            <a:endParaRPr dirty="0"/>
          </a:p>
        </p:txBody>
      </p:sp>
      <p:sp>
        <p:nvSpPr>
          <p:cNvPr id="96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97" name="TextShape 4"/>
          <p:cNvSpPr txBox="1"/>
          <p:nvPr/>
        </p:nvSpPr>
        <p:spPr>
          <a:xfrm>
            <a:off x="468000" y="1620000"/>
            <a:ext cx="8449200" cy="1098346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Das „Tonstudio“, die Tonträgersammlung des Instituts, verfügt über ein Archiv mit über 6000 Schallplatten, CDs, DVDs, Audio- und Videokassetten sowie einen kleinen Bestand an Notenausgaben.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2" b="35954"/>
          <a:stretch/>
        </p:blipFill>
        <p:spPr>
          <a:xfrm>
            <a:off x="0" y="4390708"/>
            <a:ext cx="10080000" cy="1910080"/>
          </a:xfrm>
          <a:prstGeom prst="rect">
            <a:avLst/>
          </a:prstGeom>
        </p:spPr>
      </p:pic>
    </p:spTree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100" name="TextShape 2"/>
          <p:cNvSpPr txBox="1"/>
          <p:nvPr/>
        </p:nvSpPr>
        <p:spPr>
          <a:xfrm>
            <a:off x="468000" y="936000"/>
            <a:ext cx="759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Räumlichkeiten</a:t>
            </a:r>
            <a:endParaRPr dirty="0"/>
          </a:p>
        </p:txBody>
      </p:sp>
      <p:sp>
        <p:nvSpPr>
          <p:cNvPr id="101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02" name="TextShape 4"/>
          <p:cNvSpPr txBox="1"/>
          <p:nvPr/>
        </p:nvSpPr>
        <p:spPr>
          <a:xfrm>
            <a:off x="468000" y="1620000"/>
            <a:ext cx="8532000" cy="2124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Modern ausgestattete Seminar- und Arbeitsräume sowie kleine Arbeitsgruppen ermöglichen eine persönliche und intensive Betreuung der Studierenden.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5" b="34592"/>
          <a:stretch/>
        </p:blipFill>
        <p:spPr>
          <a:xfrm>
            <a:off x="0" y="4382136"/>
            <a:ext cx="10079375" cy="1918652"/>
          </a:xfrm>
          <a:prstGeom prst="rect">
            <a:avLst/>
          </a:prstGeom>
        </p:spPr>
      </p:pic>
    </p:spTree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105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Forschung am Institut</a:t>
            </a:r>
            <a:endParaRPr dirty="0"/>
          </a:p>
        </p:txBody>
      </p:sp>
      <p:sp>
        <p:nvSpPr>
          <p:cNvPr id="106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07" name="TextShape 4"/>
          <p:cNvSpPr txBox="1"/>
          <p:nvPr/>
        </p:nvSpPr>
        <p:spPr>
          <a:xfrm>
            <a:off x="458432" y="1592291"/>
            <a:ext cx="4176000" cy="3744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Zu den Aufgaben des Instituts
gehört über die Lehre hinaus die Erschließung neuer Themengebiete im Rahmen von Forschungsprojekten und Dissertationen.</a:t>
            </a:r>
          </a:p>
          <a:p>
            <a:pPr>
              <a:lnSpc>
                <a:spcPct val="120000"/>
              </a:lnSpc>
            </a:pPr>
            <a:endParaRPr lang="de-DE" sz="2000" dirty="0">
              <a:solidFill>
                <a:srgbClr val="000000"/>
              </a:solidFill>
              <a:latin typeface="Frutiger Next LT W1G"/>
            </a:endParaRPr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Aktuelle Dissertationen beschäftigen sich etwa mit Wiegenliedern im 19. Jahrhundert, mit Rap im Musical oder auch mit Mikrotonalität in Video </a:t>
            </a:r>
            <a:r>
              <a:rPr lang="de-DE" sz="2000" dirty="0" err="1">
                <a:solidFill>
                  <a:srgbClr val="000000"/>
                </a:solidFill>
                <a:latin typeface="Frutiger Next LT W1G"/>
              </a:rPr>
              <a:t>games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.</a:t>
            </a:r>
            <a:endParaRPr dirty="0"/>
          </a:p>
        </p:txBody>
      </p:sp>
      <p:pic>
        <p:nvPicPr>
          <p:cNvPr id="4" name="Grafik 3" descr="Ein Bild, das Im Haus, Computer, Computertastatur, Ausgabegerät enthält.&#10;&#10;KI-generierte Inhalte können fehlerhaft sein.">
            <a:extLst>
              <a:ext uri="{FF2B5EF4-FFF2-40B4-BE49-F238E27FC236}">
                <a16:creationId xmlns:a16="http://schemas.microsoft.com/office/drawing/2014/main" id="{D9B90DA4-1C06-E7A1-17BD-8BCEDC8DF9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4" r="18565"/>
          <a:stretch>
            <a:fillRect/>
          </a:stretch>
        </p:blipFill>
        <p:spPr>
          <a:xfrm>
            <a:off x="5051535" y="530461"/>
            <a:ext cx="5040000" cy="5752934"/>
          </a:xfrm>
          <a:prstGeom prst="rect">
            <a:avLst/>
          </a:prstGeom>
        </p:spPr>
      </p:pic>
    </p:spTree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6905B-4195-D86E-5A8C-DE1B486D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>
            <a:extLst>
              <a:ext uri="{FF2B5EF4-FFF2-40B4-BE49-F238E27FC236}">
                <a16:creationId xmlns:a16="http://schemas.microsoft.com/office/drawing/2014/main" id="{19B34659-ED7E-4935-DB95-15129AC53B22}"/>
              </a:ext>
            </a:extLst>
          </p:cNvPr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105" name="TextShape 2">
            <a:extLst>
              <a:ext uri="{FF2B5EF4-FFF2-40B4-BE49-F238E27FC236}">
                <a16:creationId xmlns:a16="http://schemas.microsoft.com/office/drawing/2014/main" id="{36D7DB2E-A18E-11E1-C5D2-CC40B3CB4BC2}"/>
              </a:ext>
            </a:extLst>
          </p:cNvPr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Engagement </a:t>
            </a:r>
            <a:r>
              <a:rPr lang="de-DE" sz="2400" b="1" dirty="0" err="1">
                <a:solidFill>
                  <a:srgbClr val="000000"/>
                </a:solidFill>
                <a:latin typeface="Frutiger Next LT W1G"/>
              </a:rPr>
              <a:t>beyond</a:t>
            </a:r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 Uni</a:t>
            </a:r>
            <a:endParaRPr dirty="0"/>
          </a:p>
        </p:txBody>
      </p:sp>
      <p:sp>
        <p:nvSpPr>
          <p:cNvPr id="106" name="CustomShape 3">
            <a:extLst>
              <a:ext uri="{FF2B5EF4-FFF2-40B4-BE49-F238E27FC236}">
                <a16:creationId xmlns:a16="http://schemas.microsoft.com/office/drawing/2014/main" id="{35F9CF9E-5B27-CB73-99D6-9443F02E9A2E}"/>
              </a:ext>
            </a:extLst>
          </p:cNvPr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07" name="TextShape 4">
            <a:extLst>
              <a:ext uri="{FF2B5EF4-FFF2-40B4-BE49-F238E27FC236}">
                <a16:creationId xmlns:a16="http://schemas.microsoft.com/office/drawing/2014/main" id="{A06EBD6F-3914-FFE9-C99A-7C7BA4884BA0}"/>
              </a:ext>
            </a:extLst>
          </p:cNvPr>
          <p:cNvSpPr txBox="1"/>
          <p:nvPr/>
        </p:nvSpPr>
        <p:spPr>
          <a:xfrm>
            <a:off x="458432" y="1592291"/>
            <a:ext cx="4176000" cy="3744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Wir veranstalten regelmäßig </a:t>
            </a:r>
            <a:r>
              <a:rPr lang="de-DE" sz="2000" dirty="0">
                <a:solidFill>
                  <a:srgbClr val="000000"/>
                </a:solidFill>
                <a:latin typeface="Frutiger Next LT W1G"/>
                <a:hlinkClick r:id="rId2"/>
              </a:rPr>
              <a:t>Tagungen und Workshops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 unter Beteiligung internationaler </a:t>
            </a:r>
            <a:r>
              <a:rPr lang="de-DE" sz="2000" dirty="0" err="1">
                <a:solidFill>
                  <a:srgbClr val="000000"/>
                </a:solidFill>
                <a:latin typeface="Frutiger Next LT W1G"/>
              </a:rPr>
              <a:t>Fachvertreter:innen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.</a:t>
            </a:r>
          </a:p>
          <a:p>
            <a:pPr>
              <a:lnSpc>
                <a:spcPct val="120000"/>
              </a:lnSpc>
            </a:pPr>
            <a:endParaRPr lang="de-DE" sz="2000" dirty="0">
              <a:solidFill>
                <a:srgbClr val="000000"/>
              </a:solidFill>
              <a:latin typeface="Frutiger Next LT W1G"/>
            </a:endParaRPr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Außerdem ist das Institut in der Stadt visibel: durch </a:t>
            </a:r>
            <a:r>
              <a:rPr lang="de-DE" sz="2000" dirty="0">
                <a:solidFill>
                  <a:srgbClr val="000000"/>
                </a:solidFill>
                <a:latin typeface="Frutiger Next LT W1G"/>
                <a:hlinkClick r:id="rId3"/>
              </a:rPr>
              <a:t>Kooperationen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 mit den Tagen Alter Musik, dem Kammermusikfestival, dem Theater, dem Sudetendeutschen Musikinstitut, Uni </a:t>
            </a:r>
            <a:r>
              <a:rPr lang="de-DE" sz="2000" dirty="0" err="1">
                <a:solidFill>
                  <a:srgbClr val="000000"/>
                </a:solidFill>
                <a:latin typeface="Frutiger Next LT W1G"/>
              </a:rPr>
              <a:t>goes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 Downtown </a:t>
            </a:r>
            <a:r>
              <a:rPr lang="de-DE" sz="2000" dirty="0" err="1">
                <a:solidFill>
                  <a:srgbClr val="000000"/>
                </a:solidFill>
                <a:latin typeface="Frutiger Next LT W1G"/>
              </a:rPr>
              <a:t>uvm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. </a:t>
            </a:r>
          </a:p>
          <a:p>
            <a:pPr>
              <a:lnSpc>
                <a:spcPct val="120000"/>
              </a:lnSpc>
            </a:pPr>
            <a:endParaRPr lang="de-DE" sz="2000" dirty="0">
              <a:solidFill>
                <a:srgbClr val="000000"/>
              </a:solidFill>
              <a:latin typeface="Frutiger Next LT W1G"/>
            </a:endParaRPr>
          </a:p>
          <a:p>
            <a:pPr>
              <a:lnSpc>
                <a:spcPct val="120000"/>
              </a:lnSpc>
            </a:pPr>
            <a:endParaRPr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DBF1D7-E474-AA7C-5771-FA8AA962A2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97" y="540000"/>
            <a:ext cx="3778005" cy="252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3DB8040-A54B-AF84-6364-43AFD41EAB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821" y="3024788"/>
            <a:ext cx="2456227" cy="3276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B9C69F7-1921-32A7-2DC8-9488BF08A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992" y="3060000"/>
            <a:ext cx="3231938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98160"/>
      </p:ext>
    </p:extLst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91632-91CD-A86F-C93D-BA50D76C0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>
            <a:extLst>
              <a:ext uri="{FF2B5EF4-FFF2-40B4-BE49-F238E27FC236}">
                <a16:creationId xmlns:a16="http://schemas.microsoft.com/office/drawing/2014/main" id="{CDB5CF71-981D-C7AD-D254-ED3D1AC646AB}"/>
              </a:ext>
            </a:extLst>
          </p:cNvPr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105" name="TextShape 2">
            <a:extLst>
              <a:ext uri="{FF2B5EF4-FFF2-40B4-BE49-F238E27FC236}">
                <a16:creationId xmlns:a16="http://schemas.microsoft.com/office/drawing/2014/main" id="{470F47E6-717C-AF05-B681-02CCB838B8DA}"/>
              </a:ext>
            </a:extLst>
          </p:cNvPr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Angebote des Instituts</a:t>
            </a:r>
          </a:p>
          <a:p>
            <a:endParaRPr lang="de-DE" sz="2400" b="1" dirty="0">
              <a:solidFill>
                <a:srgbClr val="000000"/>
              </a:solidFill>
              <a:latin typeface="Frutiger Next LT W1G"/>
            </a:endParaRPr>
          </a:p>
          <a:p>
            <a:pPr>
              <a:spcAft>
                <a:spcPts val="600"/>
              </a:spcAft>
            </a:pPr>
            <a:r>
              <a:rPr lang="de-DE" sz="2200" b="1" dirty="0">
                <a:solidFill>
                  <a:srgbClr val="000000"/>
                </a:solidFill>
                <a:latin typeface="Frutiger Next LT W1G"/>
              </a:rPr>
              <a:t>Musikstück der Woche</a:t>
            </a:r>
            <a:endParaRPr sz="2200" dirty="0"/>
          </a:p>
        </p:txBody>
      </p:sp>
      <p:sp>
        <p:nvSpPr>
          <p:cNvPr id="106" name="CustomShape 3">
            <a:extLst>
              <a:ext uri="{FF2B5EF4-FFF2-40B4-BE49-F238E27FC236}">
                <a16:creationId xmlns:a16="http://schemas.microsoft.com/office/drawing/2014/main" id="{4D32EEA5-44CA-0940-D3F2-50990A377047}"/>
              </a:ext>
            </a:extLst>
          </p:cNvPr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07" name="TextShape 4">
            <a:extLst>
              <a:ext uri="{FF2B5EF4-FFF2-40B4-BE49-F238E27FC236}">
                <a16:creationId xmlns:a16="http://schemas.microsoft.com/office/drawing/2014/main" id="{FA991244-6838-FB73-399A-2B8514F1498E}"/>
              </a:ext>
            </a:extLst>
          </p:cNvPr>
          <p:cNvSpPr txBox="1"/>
          <p:nvPr/>
        </p:nvSpPr>
        <p:spPr>
          <a:xfrm>
            <a:off x="468000" y="2358306"/>
            <a:ext cx="4176000" cy="3672408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Mit dem Musikstück der Woche stellen Mitglieder des Instituts für Musikwissenschaft und Studierende während der Vorlesungszeit einmal wöchentlich eine Höranregung mit persönlicher Note online – zum Nachhören, Anregen-Lassen und Weiter-Entdecken.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5180345-90F4-90C6-4BE9-4A884C5D1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r="8073"/>
          <a:stretch>
            <a:fillRect/>
          </a:stretch>
        </p:blipFill>
        <p:spPr>
          <a:xfrm>
            <a:off x="5040000" y="512509"/>
            <a:ext cx="5040626" cy="57882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AF31C67-A33B-64CC-6E1D-33AF43F6D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00" y="1422202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62849"/>
      </p:ext>
    </p:extLst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15D16-A52B-9AD4-A0DF-5284951BC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>
            <a:extLst>
              <a:ext uri="{FF2B5EF4-FFF2-40B4-BE49-F238E27FC236}">
                <a16:creationId xmlns:a16="http://schemas.microsoft.com/office/drawing/2014/main" id="{DDD87AB3-DC69-C248-ECE3-FA88A98D00B5}"/>
              </a:ext>
            </a:extLst>
          </p:cNvPr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105" name="TextShape 2">
            <a:extLst>
              <a:ext uri="{FF2B5EF4-FFF2-40B4-BE49-F238E27FC236}">
                <a16:creationId xmlns:a16="http://schemas.microsoft.com/office/drawing/2014/main" id="{EBB39EEB-577D-DD94-209A-E1FB92373287}"/>
              </a:ext>
            </a:extLst>
          </p:cNvPr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Angebote des Instituts</a:t>
            </a:r>
          </a:p>
          <a:p>
            <a:endParaRPr lang="de-DE" sz="2400" b="1" dirty="0">
              <a:solidFill>
                <a:srgbClr val="000000"/>
              </a:solidFill>
              <a:latin typeface="Frutiger Next LT W1G"/>
            </a:endParaRPr>
          </a:p>
          <a:p>
            <a:pPr>
              <a:spcAft>
                <a:spcPts val="600"/>
              </a:spcAft>
            </a:pPr>
            <a:r>
              <a:rPr lang="de-DE" sz="2200" b="1" dirty="0">
                <a:solidFill>
                  <a:srgbClr val="000000"/>
                </a:solidFill>
                <a:latin typeface="Frutiger Next LT W1G"/>
              </a:rPr>
              <a:t>Tonstudien – Podcast</a:t>
            </a:r>
            <a:endParaRPr sz="2200" dirty="0"/>
          </a:p>
        </p:txBody>
      </p:sp>
      <p:sp>
        <p:nvSpPr>
          <p:cNvPr id="106" name="CustomShape 3">
            <a:extLst>
              <a:ext uri="{FF2B5EF4-FFF2-40B4-BE49-F238E27FC236}">
                <a16:creationId xmlns:a16="http://schemas.microsoft.com/office/drawing/2014/main" id="{A49A70E0-FD79-F513-17E5-6055ED64B874}"/>
              </a:ext>
            </a:extLst>
          </p:cNvPr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07" name="TextShape 4">
            <a:extLst>
              <a:ext uri="{FF2B5EF4-FFF2-40B4-BE49-F238E27FC236}">
                <a16:creationId xmlns:a16="http://schemas.microsoft.com/office/drawing/2014/main" id="{7FBC2DE2-B141-8BA2-211F-5C26CCAA00E1}"/>
              </a:ext>
            </a:extLst>
          </p:cNvPr>
          <p:cNvSpPr txBox="1"/>
          <p:nvPr/>
        </p:nvSpPr>
        <p:spPr>
          <a:xfrm>
            <a:off x="438535" y="2358306"/>
            <a:ext cx="3737681" cy="3384376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In „Tonstudien“ werden Themen besprochen, die das Studium der Musikwissenschaft, das Institut und vor allem unsere geteilte Leidenschaft – die Musik – betreffen.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8B3478-6388-927B-AE5D-0F29FE31C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r="6885"/>
          <a:stretch>
            <a:fillRect/>
          </a:stretch>
        </p:blipFill>
        <p:spPr>
          <a:xfrm>
            <a:off x="5021258" y="540000"/>
            <a:ext cx="5069465" cy="57607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E3DB63E-758B-86E0-F96D-08B48DF1E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20" y="4446538"/>
            <a:ext cx="1590440" cy="159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54412"/>
      </p:ext>
    </p:extLst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AC2DF-B5AA-E978-34A1-663CF7265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>
            <a:extLst>
              <a:ext uri="{FF2B5EF4-FFF2-40B4-BE49-F238E27FC236}">
                <a16:creationId xmlns:a16="http://schemas.microsoft.com/office/drawing/2014/main" id="{EDD9BF12-9918-62CB-C504-70072473C375}"/>
              </a:ext>
            </a:extLst>
          </p:cNvPr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105" name="TextShape 2">
            <a:extLst>
              <a:ext uri="{FF2B5EF4-FFF2-40B4-BE49-F238E27FC236}">
                <a16:creationId xmlns:a16="http://schemas.microsoft.com/office/drawing/2014/main" id="{3CD17C1A-E97D-365D-2129-DB6BC2DBDF72}"/>
              </a:ext>
            </a:extLst>
          </p:cNvPr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Angebote des Instituts</a:t>
            </a:r>
          </a:p>
          <a:p>
            <a:endParaRPr lang="de-DE" sz="2400" b="1" dirty="0">
              <a:solidFill>
                <a:srgbClr val="000000"/>
              </a:solidFill>
              <a:latin typeface="Frutiger Next LT W1G"/>
            </a:endParaRPr>
          </a:p>
          <a:p>
            <a:pPr>
              <a:spcAft>
                <a:spcPts val="600"/>
              </a:spcAft>
            </a:pPr>
            <a:r>
              <a:rPr lang="de-DE" sz="2200" b="1" dirty="0">
                <a:solidFill>
                  <a:srgbClr val="000000"/>
                </a:solidFill>
                <a:latin typeface="Frutiger Next LT W1G"/>
              </a:rPr>
              <a:t>Instagram-Account</a:t>
            </a:r>
            <a:endParaRPr sz="2200" dirty="0"/>
          </a:p>
        </p:txBody>
      </p:sp>
      <p:sp>
        <p:nvSpPr>
          <p:cNvPr id="106" name="CustomShape 3">
            <a:extLst>
              <a:ext uri="{FF2B5EF4-FFF2-40B4-BE49-F238E27FC236}">
                <a16:creationId xmlns:a16="http://schemas.microsoft.com/office/drawing/2014/main" id="{2464D10D-AB4E-CB48-09D4-71D0C14B5F57}"/>
              </a:ext>
            </a:extLst>
          </p:cNvPr>
          <p:cNvSpPr/>
          <p:nvPr/>
        </p:nvSpPr>
        <p:spPr>
          <a:xfrm>
            <a:off x="4757563" y="0"/>
            <a:ext cx="5322437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07" name="TextShape 4">
            <a:extLst>
              <a:ext uri="{FF2B5EF4-FFF2-40B4-BE49-F238E27FC236}">
                <a16:creationId xmlns:a16="http://schemas.microsoft.com/office/drawing/2014/main" id="{E2425081-27BD-90B5-D25D-3AB5EB337E10}"/>
              </a:ext>
            </a:extLst>
          </p:cNvPr>
          <p:cNvSpPr txBox="1"/>
          <p:nvPr/>
        </p:nvSpPr>
        <p:spPr>
          <a:xfrm>
            <a:off x="468000" y="2286298"/>
            <a:ext cx="4176000" cy="3744416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endParaRPr lang="de-DE" sz="2000" dirty="0">
              <a:solidFill>
                <a:srgbClr val="000000"/>
              </a:solidFill>
              <a:latin typeface="Frutiger Next LT W1G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AB2C108-ADF1-2D74-7A57-8CC4F0338189}"/>
              </a:ext>
            </a:extLst>
          </p:cNvPr>
          <p:cNvSpPr txBox="1"/>
          <p:nvPr/>
        </p:nvSpPr>
        <p:spPr>
          <a:xfrm>
            <a:off x="468000" y="2301915"/>
            <a:ext cx="2916136" cy="734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800" dirty="0">
                <a:solidFill>
                  <a:srgbClr val="000000"/>
                </a:solidFill>
                <a:latin typeface="Frutiger Next LT W1G"/>
              </a:rPr>
              <a:t>Hier geht es zum Instagram-Account des Instituts:</a:t>
            </a:r>
          </a:p>
        </p:txBody>
      </p:sp>
      <p:pic>
        <p:nvPicPr>
          <p:cNvPr id="3" name="Grafik 2" descr="Ein Bild, das Text, Screenshot, Flyer, Broschüre enthält.&#10;&#10;KI-generierte Inhalte können fehlerhaft sein.">
            <a:extLst>
              <a:ext uri="{FF2B5EF4-FFF2-40B4-BE49-F238E27FC236}">
                <a16:creationId xmlns:a16="http://schemas.microsoft.com/office/drawing/2014/main" id="{010AF644-B807-C4AB-D8D7-B44E29F07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" b="36149"/>
          <a:stretch>
            <a:fillRect/>
          </a:stretch>
        </p:blipFill>
        <p:spPr>
          <a:xfrm>
            <a:off x="4757563" y="540000"/>
            <a:ext cx="5322437" cy="576078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923EB68-7DAF-CC6B-5699-F182258B4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47" y="3179889"/>
            <a:ext cx="2752073" cy="275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56019"/>
      </p:ext>
    </p:extLst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130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Nach dem Studium</a:t>
            </a:r>
            <a:endParaRPr dirty="0"/>
          </a:p>
        </p:txBody>
      </p:sp>
      <p:sp>
        <p:nvSpPr>
          <p:cNvPr id="131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32" name="TextShape 4"/>
          <p:cNvSpPr txBox="1"/>
          <p:nvPr/>
        </p:nvSpPr>
        <p:spPr>
          <a:xfrm>
            <a:off x="468000" y="1800000"/>
            <a:ext cx="9144000" cy="3744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Bei einem entsprechend guten Abschluss im Master-Studiengang und anhaltendem Forschungsinteresse kann sich auch die Möglichkeit einer Promotion eröffnen.</a:t>
            </a:r>
            <a:endParaRPr dirty="0"/>
          </a:p>
        </p:txBody>
      </p:sp>
      <p:sp>
        <p:nvSpPr>
          <p:cNvPr id="8" name="Rechteck 7"/>
          <p:cNvSpPr/>
          <p:nvPr/>
        </p:nvSpPr>
        <p:spPr>
          <a:xfrm>
            <a:off x="0" y="3870056"/>
            <a:ext cx="10097054" cy="466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3" b="42628"/>
          <a:stretch/>
        </p:blipFill>
        <p:spPr>
          <a:xfrm>
            <a:off x="4847" y="4468349"/>
            <a:ext cx="10097056" cy="1832439"/>
          </a:xfrm>
          <a:prstGeom prst="rect">
            <a:avLst/>
          </a:prstGeom>
        </p:spPr>
      </p:pic>
    </p:spTree>
  </p:cSld>
  <p:clrMapOvr>
    <a:masterClrMapping/>
  </p:clrMapOvr>
  <p:transition spd="med" advTm="13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146" name="TextShape 2"/>
          <p:cNvSpPr txBox="1"/>
          <p:nvPr/>
        </p:nvSpPr>
        <p:spPr>
          <a:xfrm>
            <a:off x="359792" y="702162"/>
            <a:ext cx="8532752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Nach dem Studium: Berufsperspektiven</a:t>
            </a:r>
            <a:endParaRPr dirty="0"/>
          </a:p>
        </p:txBody>
      </p:sp>
      <p:sp>
        <p:nvSpPr>
          <p:cNvPr id="147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48" name="TextShape 4"/>
          <p:cNvSpPr txBox="1"/>
          <p:nvPr/>
        </p:nvSpPr>
        <p:spPr>
          <a:xfrm>
            <a:off x="359792" y="1206178"/>
            <a:ext cx="9144000" cy="3744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Die beruflichen Perspektiven sind vielfältig. Typische Berufsfelder sind:</a:t>
            </a:r>
            <a:endParaRPr dirty="0"/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• Presse, Rundfunk, Fernsehen, Neue Medien</a:t>
            </a:r>
            <a:endParaRPr dirty="0"/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• Bibliotheken, Archive</a:t>
            </a:r>
            <a:endParaRPr dirty="0"/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• Museen, Theater</a:t>
            </a:r>
            <a:endParaRPr dirty="0"/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• Konzert- und Kulturmanagement</a:t>
            </a:r>
            <a:endParaRPr dirty="0"/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• Forschungs- und Editionsprojekte, Musikverlage</a:t>
            </a:r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• Kulturpolitik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749796-1947-7B02-2CDD-FE2721C2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357"/>
          <a:stretch>
            <a:fillRect/>
          </a:stretch>
        </p:blipFill>
        <p:spPr>
          <a:xfrm>
            <a:off x="0" y="3924524"/>
            <a:ext cx="10023800" cy="2376264"/>
          </a:xfrm>
          <a:prstGeom prst="rect">
            <a:avLst/>
          </a:prstGeom>
        </p:spPr>
      </p:pic>
    </p:spTree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150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Zu guter Letzt…</a:t>
            </a:r>
            <a:endParaRPr dirty="0"/>
          </a:p>
        </p:txBody>
      </p:sp>
      <p:sp>
        <p:nvSpPr>
          <p:cNvPr id="151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52" name="TextShape 4"/>
          <p:cNvSpPr txBox="1"/>
          <p:nvPr/>
        </p:nvSpPr>
        <p:spPr>
          <a:xfrm>
            <a:off x="468000" y="1728000"/>
            <a:ext cx="9144000" cy="37296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Studium und Berufswahl verlangen Flexibilität und Eigeninitiative.
Gerade deshalb bieten sich gute Chancen auf einem sich rasch wandelnden Arbeitsmarkt – und noch bessere Aussichten auf Freude an einer Arbeit,
die immer wieder überraschende Einsichten ermöglicht.</a:t>
            </a:r>
            <a:endParaRPr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 r="80018"/>
          <a:stretch/>
        </p:blipFill>
        <p:spPr>
          <a:xfrm rot="16200000">
            <a:off x="4203225" y="441344"/>
            <a:ext cx="1674175" cy="10080627"/>
          </a:xfrm>
          <a:prstGeom prst="rect">
            <a:avLst/>
          </a:prstGeom>
        </p:spPr>
      </p:pic>
    </p:spTree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45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Was ist Musikwissenschaft?</a:t>
            </a:r>
            <a:endParaRPr dirty="0"/>
          </a:p>
        </p:txBody>
      </p:sp>
      <p:sp>
        <p:nvSpPr>
          <p:cNvPr id="46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47" name="TextShape 4"/>
          <p:cNvSpPr txBox="1"/>
          <p:nvPr/>
        </p:nvSpPr>
        <p:spPr>
          <a:xfrm>
            <a:off x="468000" y="1620000"/>
            <a:ext cx="4176000" cy="4050674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Für viele ist der Umgang mit Musik vor allem Gefühlssache. Wir hören, was uns gefällt, und uns gefällt, was unserer Stimmung entspricht.</a:t>
            </a:r>
          </a:p>
          <a:p>
            <a:pPr>
              <a:lnSpc>
                <a:spcPct val="120000"/>
              </a:lnSpc>
            </a:pPr>
            <a:endParaRPr lang="de-DE" sz="2000" dirty="0">
              <a:solidFill>
                <a:srgbClr val="000000"/>
              </a:solidFill>
              <a:latin typeface="Frutiger Next LT W1G"/>
            </a:endParaRPr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Aber Musik ist mehr als Emotion in Klängen: Musik und alles, was mit ihr zusammenhängt, kann mit dem Intellekt durchdrungen werden – und zwar nach allen Regeln der Wissenschaft.</a:t>
            </a:r>
            <a:endParaRPr dirty="0"/>
          </a:p>
        </p:txBody>
      </p:sp>
      <p:pic>
        <p:nvPicPr>
          <p:cNvPr id="48" name="Grafik 47"/>
          <p:cNvPicPr/>
          <p:nvPr/>
        </p:nvPicPr>
        <p:blipFill rotWithShape="1">
          <a:blip r:embed="rId2"/>
          <a:srcRect r="1519"/>
          <a:stretch/>
        </p:blipFill>
        <p:spPr>
          <a:xfrm>
            <a:off x="5040000" y="540000"/>
            <a:ext cx="5040000" cy="57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151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152" name="TextShape 4"/>
          <p:cNvSpPr txBox="1"/>
          <p:nvPr/>
        </p:nvSpPr>
        <p:spPr>
          <a:xfrm>
            <a:off x="71760" y="1494210"/>
            <a:ext cx="4824224" cy="3816424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20000"/>
              </a:lnSpc>
            </a:pPr>
            <a:r>
              <a:rPr lang="de-DE" sz="2800" b="1" dirty="0">
                <a:solidFill>
                  <a:srgbClr val="000000"/>
                </a:solidFill>
                <a:latin typeface="Frutiger Next LT W1G"/>
              </a:rPr>
              <a:t>Wir würden uns freuen, </a:t>
            </a:r>
            <a:br>
              <a:rPr lang="de-DE" sz="2800" b="1" dirty="0">
                <a:solidFill>
                  <a:srgbClr val="000000"/>
                </a:solidFill>
                <a:latin typeface="Frutiger Next LT W1G"/>
              </a:rPr>
            </a:br>
            <a:r>
              <a:rPr lang="de-DE" sz="2800" b="1" dirty="0">
                <a:solidFill>
                  <a:srgbClr val="000000"/>
                </a:solidFill>
                <a:latin typeface="Frutiger Next LT W1G"/>
              </a:rPr>
              <a:t>Sie als Master-Studierende </a:t>
            </a:r>
            <a:br>
              <a:rPr lang="de-DE" sz="2800" b="1" dirty="0">
                <a:solidFill>
                  <a:srgbClr val="000000"/>
                </a:solidFill>
                <a:latin typeface="Frutiger Next LT W1G"/>
              </a:rPr>
            </a:br>
            <a:r>
              <a:rPr lang="de-DE" sz="2800" b="1" dirty="0">
                <a:solidFill>
                  <a:srgbClr val="000000"/>
                </a:solidFill>
                <a:latin typeface="Frutiger Next LT W1G"/>
              </a:rPr>
              <a:t>am Regensburger </a:t>
            </a:r>
            <a:br>
              <a:rPr lang="de-DE" sz="2800" b="1" dirty="0">
                <a:solidFill>
                  <a:srgbClr val="000000"/>
                </a:solidFill>
                <a:latin typeface="Frutiger Next LT W1G"/>
              </a:rPr>
            </a:br>
            <a:r>
              <a:rPr lang="de-DE" sz="2800" b="1" dirty="0">
                <a:solidFill>
                  <a:srgbClr val="000000"/>
                </a:solidFill>
                <a:latin typeface="Frutiger Next LT W1G"/>
              </a:rPr>
              <a:t>Institut für Musikwissenschaft </a:t>
            </a:r>
            <a:br>
              <a:rPr lang="de-DE" sz="2800" b="1" dirty="0">
                <a:solidFill>
                  <a:srgbClr val="000000"/>
                </a:solidFill>
                <a:latin typeface="Frutiger Next LT W1G"/>
              </a:rPr>
            </a:br>
            <a:r>
              <a:rPr lang="de-DE" sz="2800" b="1" dirty="0">
                <a:solidFill>
                  <a:srgbClr val="000000"/>
                </a:solidFill>
                <a:latin typeface="Frutiger Next LT W1G"/>
              </a:rPr>
              <a:t>begrüßen zu dürfen! </a:t>
            </a:r>
            <a:endParaRPr sz="2800" b="1" dirty="0"/>
          </a:p>
        </p:txBody>
      </p:sp>
      <p:pic>
        <p:nvPicPr>
          <p:cNvPr id="6" name="Grafik 5" descr="Ein Bild, das drinnen, sitzend, Tisch, Klavier enthält.&#10;&#10;Automatisch generierte Beschreibung">
            <a:extLst>
              <a:ext uri="{FF2B5EF4-FFF2-40B4-BE49-F238E27FC236}">
                <a16:creationId xmlns:a16="http://schemas.microsoft.com/office/drawing/2014/main" id="{4224BFF6-22E4-4FC7-9BAC-4D007248D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6" t="29241" r="269" b="10433"/>
          <a:stretch/>
        </p:blipFill>
        <p:spPr>
          <a:xfrm>
            <a:off x="5040000" y="533279"/>
            <a:ext cx="5040000" cy="29771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408E48-ADEC-4C36-89E9-99C3B52E1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" t="10928" b="15471"/>
          <a:stretch/>
        </p:blipFill>
        <p:spPr>
          <a:xfrm>
            <a:off x="5040000" y="3510435"/>
            <a:ext cx="5040000" cy="279035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781BE7A-D381-406F-BD75-5B5C984ACBF6}"/>
              </a:ext>
            </a:extLst>
          </p:cNvPr>
          <p:cNvSpPr txBox="1"/>
          <p:nvPr/>
        </p:nvSpPr>
        <p:spPr>
          <a:xfrm>
            <a:off x="7415951" y="3294700"/>
            <a:ext cx="2664049" cy="21544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Frutiger Next LT W1G" panose="020B0503040204020203" pitchFamily="34" charset="0"/>
              </a:rPr>
              <a:t>Bartolomeo Bettera (1639–1699), Ausschnitt aus Stillleben</a:t>
            </a:r>
            <a:endParaRPr lang="de-DE" sz="800" dirty="0">
              <a:solidFill>
                <a:schemeClr val="bg1">
                  <a:lumMod val="75000"/>
                </a:schemeClr>
              </a:solidFill>
              <a:latin typeface="Frutiger Next LT W1G" panose="020B0503040204020203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0A89CA-8BB6-44F3-B3D8-0D76C2368A5A}"/>
              </a:ext>
            </a:extLst>
          </p:cNvPr>
          <p:cNvSpPr txBox="1"/>
          <p:nvPr/>
        </p:nvSpPr>
        <p:spPr>
          <a:xfrm>
            <a:off x="7200552" y="5962234"/>
            <a:ext cx="2880073" cy="33855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Frutiger Next LT W1G" panose="020B0503040204020203" pitchFamily="34" charset="0"/>
              </a:rPr>
              <a:t>Andrés </a:t>
            </a:r>
            <a:r>
              <a:rPr lang="es-ES" sz="800" dirty="0" err="1">
                <a:solidFill>
                  <a:schemeClr val="bg1">
                    <a:lumMod val="75000"/>
                  </a:schemeClr>
                </a:solidFill>
                <a:latin typeface="Frutiger Next LT W1G" panose="020B0503040204020203" pitchFamily="34" charset="0"/>
              </a:rPr>
              <a:t>Galeotti</a:t>
            </a: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Frutiger Next LT W1G" panose="020B0503040204020203" pitchFamily="34" charset="0"/>
              </a:rPr>
              <a:t> </a:t>
            </a:r>
            <a:r>
              <a:rPr lang="es-ES" sz="800" dirty="0" err="1">
                <a:solidFill>
                  <a:schemeClr val="bg1">
                    <a:lumMod val="75000"/>
                  </a:schemeClr>
                </a:solidFill>
                <a:latin typeface="Frutiger Next LT W1G" panose="020B0503040204020203" pitchFamily="34" charset="0"/>
              </a:rPr>
              <a:t>from</a:t>
            </a:r>
            <a:r>
              <a:rPr lang="es-ES" sz="800" dirty="0">
                <a:solidFill>
                  <a:schemeClr val="bg1">
                    <a:lumMod val="75000"/>
                  </a:schemeClr>
                </a:solidFill>
                <a:latin typeface="Frutiger Next LT W1G" panose="020B0503040204020203" pitchFamily="34" charset="0"/>
              </a:rPr>
              <a:t> Ciudad Autónoma de Buenos Aires, Argentina CC BY (https://creativecommons.org/licenses/by/2.0)</a:t>
            </a:r>
            <a:endParaRPr lang="de-DE" sz="800" dirty="0">
              <a:solidFill>
                <a:schemeClr val="bg1">
                  <a:lumMod val="75000"/>
                </a:schemeClr>
              </a:solidFill>
              <a:latin typeface="Frutiger Next LT W1G" panose="020B0503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137634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5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45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Was ist Musikwissenschaft?</a:t>
            </a:r>
            <a:endParaRPr dirty="0"/>
          </a:p>
        </p:txBody>
      </p:sp>
      <p:sp>
        <p:nvSpPr>
          <p:cNvPr id="46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47" name="TextShape 4"/>
          <p:cNvSpPr txBox="1"/>
          <p:nvPr/>
        </p:nvSpPr>
        <p:spPr>
          <a:xfrm>
            <a:off x="468000" y="1620000"/>
            <a:ext cx="4176000" cy="4050674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Für viele ist der Umgang mit Musik vor allem Gefühlssache. Wir hören, was uns gefällt, und uns gefällt, was unserer Stimmung entspricht.</a:t>
            </a:r>
          </a:p>
          <a:p>
            <a:pPr>
              <a:lnSpc>
                <a:spcPct val="120000"/>
              </a:lnSpc>
            </a:pPr>
            <a:endParaRPr lang="de-DE" sz="2000" dirty="0">
              <a:solidFill>
                <a:srgbClr val="000000"/>
              </a:solidFill>
              <a:latin typeface="Frutiger Next LT W1G"/>
            </a:endParaRPr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Aber Musik ist mehr als Emotion in Klängen: Musik und alles, was mit ihr zusammenhängt, kann mit dem Intellekt durchdrungen werden – und zwar nach allen Regeln der Wissenschaft.</a:t>
            </a:r>
            <a:endParaRPr dirty="0"/>
          </a:p>
        </p:txBody>
      </p:sp>
      <p:pic>
        <p:nvPicPr>
          <p:cNvPr id="48" name="Grafik 47"/>
          <p:cNvPicPr/>
          <p:nvPr/>
        </p:nvPicPr>
        <p:blipFill rotWithShape="1">
          <a:blip r:embed="rId2"/>
          <a:srcRect r="1519"/>
          <a:stretch/>
        </p:blipFill>
        <p:spPr>
          <a:xfrm>
            <a:off x="5040000" y="540000"/>
            <a:ext cx="5040000" cy="5760000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83492DAE-CD26-4E66-BD5F-55E757DB48F5}"/>
              </a:ext>
            </a:extLst>
          </p:cNvPr>
          <p:cNvSpPr/>
          <p:nvPr/>
        </p:nvSpPr>
        <p:spPr>
          <a:xfrm>
            <a:off x="2232000" y="73100"/>
            <a:ext cx="7632848" cy="37772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1400" dirty="0">
                <a:solidFill>
                  <a:schemeClr val="bg1">
                    <a:lumMod val="75000"/>
                  </a:schemeClr>
                </a:solidFill>
                <a:latin typeface="Frutiger Next LT W1G" panose="020B0503040204020203" pitchFamily="34" charset="0"/>
              </a:rPr>
              <a:t> Live-Mitschnitt des Kammerorchesters der Universität Regensburg (KUR), Leitung: Arn Goerke</a:t>
            </a:r>
          </a:p>
        </p:txBody>
      </p:sp>
      <p:pic>
        <p:nvPicPr>
          <p:cNvPr id="4" name="Grafik 3" descr="Volume">
            <a:extLst>
              <a:ext uri="{FF2B5EF4-FFF2-40B4-BE49-F238E27FC236}">
                <a16:creationId xmlns:a16="http://schemas.microsoft.com/office/drawing/2014/main" id="{9F36E833-6361-4A53-8B1F-629CF828DA8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58334" y="73100"/>
            <a:ext cx="377722" cy="37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24074"/>
      </p:ext>
    </p:extLst>
  </p:cSld>
  <p:clrMapOvr>
    <a:masterClrMapping/>
  </p:clrMapOvr>
  <p:transition spd="med" advTm="8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45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Was ist Musikwissenschaft?</a:t>
            </a:r>
            <a:endParaRPr dirty="0"/>
          </a:p>
        </p:txBody>
      </p:sp>
      <p:sp>
        <p:nvSpPr>
          <p:cNvPr id="46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47" name="TextShape 4"/>
          <p:cNvSpPr txBox="1"/>
          <p:nvPr/>
        </p:nvSpPr>
        <p:spPr>
          <a:xfrm>
            <a:off x="468000" y="1620000"/>
            <a:ext cx="4176000" cy="4050674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Für viele ist der Umgang mit Musik vor allem Gefühlssache. Wir hören, was uns gefällt, und uns gefällt, was unserer Stimmung entspricht.</a:t>
            </a:r>
          </a:p>
          <a:p>
            <a:pPr>
              <a:lnSpc>
                <a:spcPct val="120000"/>
              </a:lnSpc>
            </a:pPr>
            <a:endParaRPr lang="de-DE" sz="2000" dirty="0">
              <a:solidFill>
                <a:srgbClr val="000000"/>
              </a:solidFill>
              <a:latin typeface="Frutiger Next LT W1G"/>
            </a:endParaRPr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Aber Musik ist mehr als Emotion in Klängen: Musik und alles, was mit ihr zusammenhängt, kann mit dem Intellekt durchdrungen werden – und zwar nach allen Regeln der Wissenschaft.</a:t>
            </a:r>
            <a:endParaRPr dirty="0"/>
          </a:p>
        </p:txBody>
      </p:sp>
      <p:pic>
        <p:nvPicPr>
          <p:cNvPr id="48" name="Grafik 47"/>
          <p:cNvPicPr/>
          <p:nvPr/>
        </p:nvPicPr>
        <p:blipFill rotWithShape="1">
          <a:blip r:embed="rId2"/>
          <a:srcRect r="1519"/>
          <a:stretch/>
        </p:blipFill>
        <p:spPr>
          <a:xfrm>
            <a:off x="5040000" y="540000"/>
            <a:ext cx="50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19436"/>
      </p:ext>
    </p:extLst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50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Was ist Musikwissenschaft?</a:t>
            </a:r>
            <a:endParaRPr dirty="0"/>
          </a:p>
        </p:txBody>
      </p:sp>
      <p:sp>
        <p:nvSpPr>
          <p:cNvPr id="51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52" name="TextShape 4"/>
          <p:cNvSpPr txBox="1"/>
          <p:nvPr/>
        </p:nvSpPr>
        <p:spPr>
          <a:xfrm>
            <a:off x="468000" y="1620000"/>
            <a:ext cx="4176000" cy="3744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Musikwissenschaft fragt nach dem
Wie und Warum von Musik.</a:t>
            </a:r>
            <a:endParaRPr dirty="0"/>
          </a:p>
          <a:p>
            <a:pPr>
              <a:lnSpc>
                <a:spcPct val="120000"/>
              </a:lnSpc>
            </a:pPr>
            <a:endParaRPr dirty="0"/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Nicht nur Musikgeschichte oder die
Analyse von Werken – alles, was mit
Klängen und den Menschen, die
diese Klänge erzeugen oder hören,
zusammenhängt, ist für unser Fach
von Interesse.</a:t>
            </a:r>
            <a:endParaRPr dirty="0"/>
          </a:p>
        </p:txBody>
      </p:sp>
      <p:pic>
        <p:nvPicPr>
          <p:cNvPr id="53" name="Grafik 52"/>
          <p:cNvPicPr/>
          <p:nvPr/>
        </p:nvPicPr>
        <p:blipFill rotWithShape="1">
          <a:blip r:embed="rId2"/>
          <a:srcRect r="2968"/>
          <a:stretch/>
        </p:blipFill>
        <p:spPr>
          <a:xfrm>
            <a:off x="5040000" y="540360"/>
            <a:ext cx="5040625" cy="5759640"/>
          </a:xfrm>
          <a:prstGeom prst="rect">
            <a:avLst/>
          </a:prstGeom>
        </p:spPr>
      </p:pic>
    </p:spTree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55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>
                <a:solidFill>
                  <a:srgbClr val="000000"/>
                </a:solidFill>
                <a:latin typeface="Frutiger Next LT W1G"/>
              </a:rPr>
              <a:t>Was ist Musikwissenschaft?</a:t>
            </a:r>
            <a:endParaRPr/>
          </a:p>
        </p:txBody>
      </p:sp>
      <p:sp>
        <p:nvSpPr>
          <p:cNvPr id="56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57" name="TextShape 4"/>
          <p:cNvSpPr txBox="1"/>
          <p:nvPr/>
        </p:nvSpPr>
        <p:spPr>
          <a:xfrm>
            <a:off x="468000" y="1620000"/>
            <a:ext cx="9144000" cy="3744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• Wer war Beethovens „unsterbliche Geliebte“?</a:t>
            </a:r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• Was hat Händel mit Fußball zu tun?</a:t>
            </a:r>
            <a:endParaRPr lang="de-DE" sz="2000" dirty="0"/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• Woran liegt es, dass Verdi anders klingt als Wagner?</a:t>
            </a:r>
            <a:endParaRPr dirty="0"/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• Ist Musik politisch?</a:t>
            </a:r>
            <a:endParaRPr dirty="0"/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• Welche Musik empfand man im Mittelalter als schön?</a:t>
            </a:r>
          </a:p>
          <a:p>
            <a:pPr>
              <a:lnSpc>
                <a:spcPct val="120000"/>
              </a:lnSpc>
            </a:pPr>
            <a:endParaRPr lang="de-DE" sz="2000" dirty="0">
              <a:solidFill>
                <a:srgbClr val="000000"/>
              </a:solidFill>
              <a:latin typeface="Frutiger Next LT W1G"/>
            </a:endParaRPr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All das sind Fragen, mit denen sich Musikwissenschaft beschäftigen kann.</a:t>
            </a:r>
            <a:endParaRPr dirty="0"/>
          </a:p>
        </p:txBody>
      </p:sp>
      <p:pic>
        <p:nvPicPr>
          <p:cNvPr id="59" name="Grafik 58"/>
          <p:cNvPicPr/>
          <p:nvPr/>
        </p:nvPicPr>
        <p:blipFill>
          <a:blip r:embed="rId2"/>
          <a:stretch>
            <a:fillRect/>
          </a:stretch>
        </p:blipFill>
        <p:spPr>
          <a:xfrm>
            <a:off x="1906054" y="4387077"/>
            <a:ext cx="1908000" cy="191371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211" y="4387077"/>
            <a:ext cx="2144588" cy="191371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r="14414"/>
          <a:stretch/>
        </p:blipFill>
        <p:spPr>
          <a:xfrm>
            <a:off x="3814054" y="4387077"/>
            <a:ext cx="1047121" cy="191371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r="14067" b="26039"/>
          <a:stretch/>
        </p:blipFill>
        <p:spPr>
          <a:xfrm>
            <a:off x="4861175" y="4392788"/>
            <a:ext cx="1091175" cy="190800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/>
          <a:stretch/>
        </p:blipFill>
        <p:spPr>
          <a:xfrm>
            <a:off x="0" y="4392788"/>
            <a:ext cx="1906054" cy="1908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8" t="38675" r="43656" b="18891"/>
          <a:stretch/>
        </p:blipFill>
        <p:spPr>
          <a:xfrm>
            <a:off x="5952351" y="4387078"/>
            <a:ext cx="1995860" cy="191371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388224" y="4313570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75" name="TextShape 2"/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Wer sind wir?</a:t>
            </a:r>
            <a:endParaRPr dirty="0"/>
          </a:p>
        </p:txBody>
      </p:sp>
      <p:sp>
        <p:nvSpPr>
          <p:cNvPr id="76" name="CustomShape 3"/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77" name="TextShape 4"/>
          <p:cNvSpPr txBox="1"/>
          <p:nvPr/>
        </p:nvSpPr>
        <p:spPr>
          <a:xfrm>
            <a:off x="458006" y="1530000"/>
            <a:ext cx="4428296" cy="3744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Die Musik des Mittelalters und der Frühen Neuzeit sowie der Bereich der Aufführungspraxis und die Rezeption Alter Musik im 20./21. Jahrhundert sind Schwerpunkte von Prof. Dr. </a:t>
            </a:r>
            <a:r>
              <a:rPr lang="de-DE" sz="2000" dirty="0" err="1">
                <a:solidFill>
                  <a:srgbClr val="000000"/>
                </a:solidFill>
                <a:latin typeface="Frutiger Next LT W1G"/>
              </a:rPr>
              <a:t>Katelijne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Frutiger Next LT W1G"/>
              </a:rPr>
              <a:t>Schiltz</a:t>
            </a: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.</a:t>
            </a:r>
            <a:endParaRPr sz="2000" dirty="0"/>
          </a:p>
          <a:p>
            <a:pPr>
              <a:lnSpc>
                <a:spcPct val="120000"/>
              </a:lnSpc>
            </a:pPr>
            <a:endParaRPr sz="2000" dirty="0"/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Zu ihren Tätigkeitsfeldern gehören u. a.
die Erforschung der musikalischen Rätselkultur, die Intermedialität von Musik, Text und Bild sowie die Musik im Venedig des 16. und 17. Jahrhunderts.</a:t>
            </a:r>
            <a:endParaRPr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FF85F24-EA82-E14D-46B1-505BADB2A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796" y="540000"/>
            <a:ext cx="4500407" cy="5724000"/>
          </a:xfrm>
          <a:prstGeom prst="rect">
            <a:avLst/>
          </a:prstGeom>
        </p:spPr>
      </p:pic>
    </p:spTree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B9AAC-385E-A5B1-4C76-F0EC1EBE2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>
            <a:extLst>
              <a:ext uri="{FF2B5EF4-FFF2-40B4-BE49-F238E27FC236}">
                <a16:creationId xmlns:a16="http://schemas.microsoft.com/office/drawing/2014/main" id="{8725B430-2444-BAB5-119A-B912EF987B93}"/>
              </a:ext>
            </a:extLst>
          </p:cNvPr>
          <p:cNvSpPr/>
          <p:nvPr/>
        </p:nvSpPr>
        <p:spPr>
          <a:xfrm>
            <a:off x="0" y="0"/>
            <a:ext cx="5112000" cy="540000"/>
          </a:xfrm>
          <a:prstGeom prst="rect">
            <a:avLst/>
          </a:prstGeom>
          <a:solidFill>
            <a:srgbClr val="8E8E8E"/>
          </a:solidFill>
        </p:spPr>
        <p:txBody>
          <a:bodyPr/>
          <a:lstStyle/>
          <a:p>
            <a:endParaRPr lang="de-DE"/>
          </a:p>
        </p:txBody>
      </p:sp>
      <p:sp>
        <p:nvSpPr>
          <p:cNvPr id="75" name="TextShape 2">
            <a:extLst>
              <a:ext uri="{FF2B5EF4-FFF2-40B4-BE49-F238E27FC236}">
                <a16:creationId xmlns:a16="http://schemas.microsoft.com/office/drawing/2014/main" id="{3A802138-AF59-DE84-B13F-B2906093242B}"/>
              </a:ext>
            </a:extLst>
          </p:cNvPr>
          <p:cNvSpPr txBox="1"/>
          <p:nvPr/>
        </p:nvSpPr>
        <p:spPr>
          <a:xfrm>
            <a:off x="468000" y="936000"/>
            <a:ext cx="4176000" cy="7200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de-DE" sz="2400" b="1" dirty="0">
                <a:solidFill>
                  <a:srgbClr val="000000"/>
                </a:solidFill>
                <a:latin typeface="Frutiger Next LT W1G"/>
              </a:rPr>
              <a:t>Wer sind wir?</a:t>
            </a:r>
            <a:endParaRPr dirty="0"/>
          </a:p>
        </p:txBody>
      </p:sp>
      <p:sp>
        <p:nvSpPr>
          <p:cNvPr id="76" name="CustomShape 3">
            <a:extLst>
              <a:ext uri="{FF2B5EF4-FFF2-40B4-BE49-F238E27FC236}">
                <a16:creationId xmlns:a16="http://schemas.microsoft.com/office/drawing/2014/main" id="{2EDA0E7F-793B-1537-B01B-0A4695685CD0}"/>
              </a:ext>
            </a:extLst>
          </p:cNvPr>
          <p:cNvSpPr/>
          <p:nvPr/>
        </p:nvSpPr>
        <p:spPr>
          <a:xfrm>
            <a:off x="5040000" y="0"/>
            <a:ext cx="5040000" cy="540000"/>
          </a:xfrm>
          <a:prstGeom prst="rect">
            <a:avLst/>
          </a:prstGeom>
          <a:solidFill>
            <a:srgbClr val="EC6200"/>
          </a:solidFill>
        </p:spPr>
        <p:txBody>
          <a:bodyPr/>
          <a:lstStyle/>
          <a:p>
            <a:endParaRPr lang="de-DE"/>
          </a:p>
        </p:txBody>
      </p:sp>
      <p:sp>
        <p:nvSpPr>
          <p:cNvPr id="77" name="TextShape 4">
            <a:extLst>
              <a:ext uri="{FF2B5EF4-FFF2-40B4-BE49-F238E27FC236}">
                <a16:creationId xmlns:a16="http://schemas.microsoft.com/office/drawing/2014/main" id="{0C45DD7F-8DA4-8F83-5C53-973363C0001B}"/>
              </a:ext>
            </a:extLst>
          </p:cNvPr>
          <p:cNvSpPr txBox="1"/>
          <p:nvPr/>
        </p:nvSpPr>
        <p:spPr>
          <a:xfrm>
            <a:off x="468000" y="1534579"/>
            <a:ext cx="4428296" cy="3744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Musik des 20. und 21. Jahrhunderts, amerikanisch-europäische Musikbeziehungen seit 1800 und musikästhetische Perspektiven sind Schwerpunkte von Prof. Dr. Gregor Herzfeld.</a:t>
            </a:r>
            <a:endParaRPr sz="2000" dirty="0"/>
          </a:p>
          <a:p>
            <a:pPr>
              <a:lnSpc>
                <a:spcPct val="120000"/>
              </a:lnSpc>
            </a:pPr>
            <a:endParaRPr sz="2000" dirty="0"/>
          </a:p>
          <a:p>
            <a:pPr>
              <a:lnSpc>
                <a:spcPct val="120000"/>
              </a:lnSpc>
            </a:pPr>
            <a:r>
              <a:rPr lang="de-DE" sz="2000" dirty="0">
                <a:solidFill>
                  <a:srgbClr val="000000"/>
                </a:solidFill>
                <a:latin typeface="Frutiger Next LT W1G"/>
              </a:rPr>
              <a:t>Zu seinen Tätigkeitsfeldern gehören u.a. die Erforschungen von Verbindungen von Musik zu anderen Künsten und Fragen der gegenwärtigen, digitalen Musikkultur.</a:t>
            </a:r>
            <a:endParaRPr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694EEF-170A-71BF-91E5-7524866A9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5"/>
          <a:stretch>
            <a:fillRect/>
          </a:stretch>
        </p:blipFill>
        <p:spPr bwMode="auto">
          <a:xfrm>
            <a:off x="4903842" y="1350194"/>
            <a:ext cx="5144030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016715"/>
      </p:ext>
    </p:extLst>
  </p:cSld>
  <p:clrMapOvr>
    <a:masterClrMapping/>
  </p:clrMapOvr>
  <p:transition spd="med" advTm="15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1349</Words>
  <Application>Microsoft Macintosh PowerPoint</Application>
  <PresentationFormat>Benutzerdefiniert</PresentationFormat>
  <Paragraphs>117</Paragraphs>
  <Slides>31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6" baseType="lpstr">
      <vt:lpstr>Aptos</vt:lpstr>
      <vt:lpstr>Arial</vt:lpstr>
      <vt:lpstr>Frutiger Next LT W1G</vt:lpstr>
      <vt:lpstr>StarSymbol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MB</dc:creator>
  <cp:lastModifiedBy>Angelina Sowa</cp:lastModifiedBy>
  <cp:revision>86</cp:revision>
  <dcterms:modified xsi:type="dcterms:W3CDTF">2026-03-19T09:15:48Z</dcterms:modified>
</cp:coreProperties>
</file>